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9" r:id="rId4"/>
    <p:sldMasterId id="2147483690" r:id="rId5"/>
    <p:sldMasterId id="2147483691" r:id="rId6"/>
  </p:sldMasterIdLst>
  <p:notesMasterIdLst>
    <p:notesMasterId r:id="rId13"/>
  </p:notesMasterIdLst>
  <p:sldIdLst>
    <p:sldId id="256" r:id="rId7"/>
    <p:sldId id="257" r:id="rId8"/>
    <p:sldId id="258" r:id="rId9"/>
    <p:sldId id="259" r:id="rId10"/>
    <p:sldId id="260" r:id="rId11"/>
    <p:sldId id="261"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Roboto"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03" d="100"/>
          <a:sy n="203" d="100"/>
        </p:scale>
        <p:origin x="59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font" Target="fonts/font8.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font" Target="fonts/font1.fntdata"/><Relationship Id="rId22" Type="http://schemas.openxmlformats.org/officeDocument/2006/relationships/presProps" Target="presProps.xml"/></Relationships>
</file>

<file path=ppt/media/image1.jpg>
</file>

<file path=ppt/media/image2.jp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3411e96cc5_4_98: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48" name="Google Shape;248;g3411e96cc5_4_9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411e96cc5_4_1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55" name="Google Shape;255;g3411e96cc5_4_10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411e96cc5_4_1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61" name="Google Shape;261;g3411e96cc5_4_11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a82173008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68" name="Google Shape;268;g3a82173008_0_6: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3a82173008_0_3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75" name="Google Shape;275;g3a82173008_0_32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a82173008_0_2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83" name="Google Shape;283;g3a82173008_0_21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ctrTitle"/>
          </p:nvPr>
        </p:nvSpPr>
        <p:spPr>
          <a:xfrm>
            <a:off x="755575" y="771550"/>
            <a:ext cx="7632848" cy="1728191"/>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48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7" name="Google Shape;57;p14"/>
          <p:cNvSpPr txBox="1">
            <a:spLocks noGrp="1"/>
          </p:cNvSpPr>
          <p:nvPr>
            <p:ph type="subTitle" idx="1"/>
          </p:nvPr>
        </p:nvSpPr>
        <p:spPr>
          <a:xfrm>
            <a:off x="755575" y="2571750"/>
            <a:ext cx="6400799" cy="1314449"/>
          </a:xfrm>
          <a:prstGeom prst="rect">
            <a:avLst/>
          </a:prstGeom>
          <a:noFill/>
          <a:ln>
            <a:noFill/>
          </a:ln>
        </p:spPr>
        <p:txBody>
          <a:bodyPr spcFirstLastPara="1" wrap="square" lIns="91425" tIns="91425" rIns="91425" bIns="91425" anchor="t" anchorCtr="0"/>
          <a:lstStyle>
            <a:lvl1pPr marR="0" lvl="0" algn="l" rtl="0">
              <a:lnSpc>
                <a:spcPct val="100000"/>
              </a:lnSpc>
              <a:spcBef>
                <a:spcPts val="560"/>
              </a:spcBef>
              <a:spcAft>
                <a:spcPts val="0"/>
              </a:spcAft>
              <a:buClr>
                <a:srgbClr val="92D050"/>
              </a:buClr>
              <a:buSzPts val="2800"/>
              <a:buFont typeface="Arial"/>
              <a:buNone/>
              <a:defRPr sz="2800" b="0" i="0" u="none" strike="noStrike" cap="none">
                <a:solidFill>
                  <a:schemeClr val="lt1"/>
                </a:solidFill>
                <a:latin typeface="Calibri"/>
                <a:ea typeface="Calibri"/>
                <a:cs typeface="Calibri"/>
                <a:sym typeface="Calibri"/>
              </a:defRPr>
            </a:lvl1pPr>
            <a:lvl2pPr marR="0" lvl="1" algn="ctr" rtl="0">
              <a:lnSpc>
                <a:spcPct val="100000"/>
              </a:lnSpc>
              <a:spcBef>
                <a:spcPts val="480"/>
              </a:spcBef>
              <a:spcAft>
                <a:spcPts val="0"/>
              </a:spcAft>
              <a:buClr>
                <a:srgbClr val="00B0F0"/>
              </a:buClr>
              <a:buSzPts val="2400"/>
              <a:buFont typeface="Arial"/>
              <a:buNone/>
              <a:defRPr sz="2400" b="0" i="0" u="none" strike="noStrike" cap="none">
                <a:solidFill>
                  <a:srgbClr val="888888"/>
                </a:solidFill>
                <a:latin typeface="Calibri"/>
                <a:ea typeface="Calibri"/>
                <a:cs typeface="Calibri"/>
                <a:sym typeface="Calibri"/>
              </a:defRPr>
            </a:lvl2pPr>
            <a:lvl3pPr marR="0" lvl="2"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3pPr>
            <a:lvl4pPr marR="0" lvl="3"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4pPr>
            <a:lvl5pPr marR="0" lvl="4"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5pPr>
            <a:lvl6pPr marR="0" lvl="5"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58" name="Google Shape;58;p14"/>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9" name="Google Shape;59;p14"/>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14"/>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3" name="Google Shape;63;p15"/>
          <p:cNvSpPr txBox="1">
            <a:spLocks noGrp="1"/>
          </p:cNvSpPr>
          <p:nvPr>
            <p:ph type="body" idx="1"/>
          </p:nvPr>
        </p:nvSpPr>
        <p:spPr>
          <a:xfrm>
            <a:off x="323528" y="1200150"/>
            <a:ext cx="8064896"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15"/>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5" name="Google Shape;65;p15"/>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p15"/>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1">
  <p:cSld name="Two Content 1">
    <p:bg>
      <p:bgPr>
        <a:blipFill rotWithShape="1">
          <a:blip r:embed="rId2">
            <a:alphaModFix/>
          </a:blip>
          <a:stretch>
            <a:fillRect/>
          </a:stretch>
        </a:blipFill>
        <a:effectLst/>
      </p:bgPr>
    </p:bg>
    <p:spTree>
      <p:nvGrpSpPr>
        <p:cNvPr id="1" name="Shape 67"/>
        <p:cNvGrpSpPr/>
        <p:nvPr/>
      </p:nvGrpSpPr>
      <p:grpSpPr>
        <a:xfrm>
          <a:off x="0" y="0"/>
          <a:ext cx="0" cy="0"/>
          <a:chOff x="0" y="0"/>
          <a:chExt cx="0" cy="0"/>
        </a:xfrm>
      </p:grpSpPr>
      <p:sp>
        <p:nvSpPr>
          <p:cNvPr id="68" name="Google Shape;68;p16"/>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9" name="Google Shape;69;p16"/>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0" name="Google Shape;70;p16"/>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16"/>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2" name="Google Shape;72;p16"/>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73" name="Google Shape;73;p16"/>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1">
    <p:bg>
      <p:bgPr>
        <a:blipFill rotWithShape="1">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457200" y="204787"/>
            <a:ext cx="3008400" cy="8715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6" name="Google Shape;76;p17"/>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7" name="Google Shape;77;p17"/>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78" name="Google Shape;78;p17"/>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17"/>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0" name="Google Shape;80;p17"/>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457200" y="204786"/>
            <a:ext cx="3008313" cy="871538"/>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3" name="Google Shape;83;p18"/>
          <p:cNvSpPr txBox="1">
            <a:spLocks noGrp="1"/>
          </p:cNvSpPr>
          <p:nvPr>
            <p:ph type="body" idx="1"/>
          </p:nvPr>
        </p:nvSpPr>
        <p:spPr>
          <a:xfrm>
            <a:off x="3575050" y="1076325"/>
            <a:ext cx="5111750" cy="3518297"/>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4" name="Google Shape;84;p18"/>
          <p:cNvSpPr txBox="1">
            <a:spLocks noGrp="1"/>
          </p:cNvSpPr>
          <p:nvPr>
            <p:ph type="body" idx="2"/>
          </p:nvPr>
        </p:nvSpPr>
        <p:spPr>
          <a:xfrm>
            <a:off x="457200" y="1076325"/>
            <a:ext cx="3008313" cy="3518296"/>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85" name="Google Shape;85;p18"/>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6" name="Google Shape;86;p18"/>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7" name="Google Shape;87;p18"/>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88"/>
        <p:cNvGrpSpPr/>
        <p:nvPr/>
      </p:nvGrpSpPr>
      <p:grpSpPr>
        <a:xfrm>
          <a:off x="0" y="0"/>
          <a:ext cx="0" cy="0"/>
          <a:chOff x="0" y="0"/>
          <a:chExt cx="0" cy="0"/>
        </a:xfrm>
      </p:grpSpPr>
      <p:sp>
        <p:nvSpPr>
          <p:cNvPr id="89" name="Google Shape;89;p1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0" name="Google Shape;90;p19"/>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1" name="Google Shape;91;p1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2" name="Google Shape;92;p1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3" name="Google Shape;93;p19"/>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467543" y="1608658"/>
            <a:ext cx="7772400" cy="1021555"/>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B0F0"/>
              </a:buClr>
              <a:buSzPts val="1400"/>
              <a:buFont typeface="Calibri"/>
              <a:buNone/>
              <a:defRPr sz="4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6" name="Google Shape;96;p20"/>
          <p:cNvSpPr txBox="1">
            <a:spLocks noGrp="1"/>
          </p:cNvSpPr>
          <p:nvPr>
            <p:ph type="body" idx="1"/>
          </p:nvPr>
        </p:nvSpPr>
        <p:spPr>
          <a:xfrm>
            <a:off x="467543" y="483518"/>
            <a:ext cx="7772400" cy="112514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00"/>
              </a:spcBef>
              <a:spcAft>
                <a:spcPts val="0"/>
              </a:spcAft>
              <a:buClr>
                <a:srgbClr val="92D050"/>
              </a:buClr>
              <a:buSzPts val="28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B0F0"/>
              </a:buClr>
              <a:buSzPts val="24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lnSpc>
                <a:spcPct val="100000"/>
              </a:lnSpc>
              <a:spcBef>
                <a:spcPts val="320"/>
              </a:spcBef>
              <a:spcAft>
                <a:spcPts val="0"/>
              </a:spcAft>
              <a:buClr>
                <a:srgbClr val="888888"/>
              </a:buClr>
              <a:buSzPts val="20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97" name="Google Shape;97;p20"/>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8" name="Google Shape;98;p20"/>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9" name="Google Shape;99;p20"/>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2" name="Google Shape;102;p21"/>
          <p:cNvSpPr txBox="1">
            <a:spLocks noGrp="1"/>
          </p:cNvSpPr>
          <p:nvPr>
            <p:ph type="body" idx="1"/>
          </p:nvPr>
        </p:nvSpPr>
        <p:spPr>
          <a:xfrm>
            <a:off x="323528"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3" name="Google Shape;103;p21"/>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4" name="Google Shape;104;p21"/>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5" name="Google Shape;105;p21"/>
          <p:cNvSpPr txBox="1">
            <a:spLocks noGrp="1"/>
          </p:cNvSpPr>
          <p:nvPr>
            <p:ph type="sldNum" idx="12"/>
          </p:nvPr>
        </p:nvSpPr>
        <p:spPr>
          <a:xfrm>
            <a:off x="6804247" y="4731989"/>
            <a:ext cx="1944216" cy="273843"/>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06" name="Google Shape;106;p21"/>
          <p:cNvSpPr txBox="1">
            <a:spLocks noGrp="1"/>
          </p:cNvSpPr>
          <p:nvPr>
            <p:ph type="body" idx="2"/>
          </p:nvPr>
        </p:nvSpPr>
        <p:spPr>
          <a:xfrm>
            <a:off x="4582344"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107"/>
        <p:cNvGrpSpPr/>
        <p:nvPr/>
      </p:nvGrpSpPr>
      <p:grpSpPr>
        <a:xfrm>
          <a:off x="0" y="0"/>
          <a:ext cx="0" cy="0"/>
          <a:chOff x="0" y="0"/>
          <a:chExt cx="0" cy="0"/>
        </a:xfrm>
      </p:grpSpPr>
      <p:sp>
        <p:nvSpPr>
          <p:cNvPr id="108" name="Google Shape;108;p2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9" name="Google Shape;109;p2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0" name="Google Shape;110;p22"/>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11"/>
        <p:cNvGrpSpPr/>
        <p:nvPr/>
      </p:nvGrpSpPr>
      <p:grpSpPr>
        <a:xfrm>
          <a:off x="0" y="0"/>
          <a:ext cx="0" cy="0"/>
          <a:chOff x="0" y="0"/>
          <a:chExt cx="0" cy="0"/>
        </a:xfrm>
      </p:grpSpPr>
      <p:sp>
        <p:nvSpPr>
          <p:cNvPr id="112" name="Google Shape;112;p23"/>
          <p:cNvSpPr txBox="1">
            <a:spLocks noGrp="1"/>
          </p:cNvSpPr>
          <p:nvPr>
            <p:ph type="body" idx="1"/>
          </p:nvPr>
        </p:nvSpPr>
        <p:spPr>
          <a:xfrm>
            <a:off x="4645026"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13" name="Google Shape;113;p23"/>
          <p:cNvSpPr txBox="1">
            <a:spLocks noGrp="1"/>
          </p:cNvSpPr>
          <p:nvPr>
            <p:ph type="body" idx="2"/>
          </p:nvPr>
        </p:nvSpPr>
        <p:spPr>
          <a:xfrm>
            <a:off x="4645026"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114" name="Google Shape;114;p2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2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6" name="Google Shape;116;p23"/>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17" name="Google Shape;117;p23"/>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8" name="Google Shape;118;p23"/>
          <p:cNvSpPr txBox="1">
            <a:spLocks noGrp="1"/>
          </p:cNvSpPr>
          <p:nvPr>
            <p:ph type="body" idx="3"/>
          </p:nvPr>
        </p:nvSpPr>
        <p:spPr>
          <a:xfrm>
            <a:off x="323528"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19" name="Google Shape;119;p23"/>
          <p:cNvSpPr txBox="1">
            <a:spLocks noGrp="1"/>
          </p:cNvSpPr>
          <p:nvPr>
            <p:ph type="body" idx="4"/>
          </p:nvPr>
        </p:nvSpPr>
        <p:spPr>
          <a:xfrm>
            <a:off x="323528"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0"/>
        <p:cNvGrpSpPr/>
        <p:nvPr/>
      </p:nvGrpSpPr>
      <p:grpSpPr>
        <a:xfrm>
          <a:off x="0" y="0"/>
          <a:ext cx="0" cy="0"/>
          <a:chOff x="0" y="0"/>
          <a:chExt cx="0" cy="0"/>
        </a:xfrm>
      </p:grpSpPr>
      <p:sp>
        <p:nvSpPr>
          <p:cNvPr id="121" name="Google Shape;121;p24"/>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2" name="Google Shape;122;p24"/>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3" name="Google Shape;123;p24"/>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4" name="Google Shape;124;p24"/>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5"/>
        <p:cNvGrpSpPr/>
        <p:nvPr/>
      </p:nvGrpSpPr>
      <p:grpSpPr>
        <a:xfrm>
          <a:off x="0" y="0"/>
          <a:ext cx="0" cy="0"/>
          <a:chOff x="0" y="0"/>
          <a:chExt cx="0" cy="0"/>
        </a:xfrm>
      </p:grpSpPr>
      <p:sp>
        <p:nvSpPr>
          <p:cNvPr id="126" name="Google Shape;126;p25"/>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7" name="Google Shape;127;p25"/>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8" name="Google Shape;128;p25"/>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9"/>
        <p:cNvGrpSpPr/>
        <p:nvPr/>
      </p:nvGrpSpPr>
      <p:grpSpPr>
        <a:xfrm>
          <a:off x="0" y="0"/>
          <a:ext cx="0" cy="0"/>
          <a:chOff x="0" y="0"/>
          <a:chExt cx="0" cy="0"/>
        </a:xfrm>
      </p:grpSpPr>
      <p:sp>
        <p:nvSpPr>
          <p:cNvPr id="130" name="Google Shape;130;p26"/>
          <p:cNvSpPr txBox="1">
            <a:spLocks noGrp="1"/>
          </p:cNvSpPr>
          <p:nvPr>
            <p:ph type="title"/>
          </p:nvPr>
        </p:nvSpPr>
        <p:spPr>
          <a:xfrm>
            <a:off x="1792288" y="3600450"/>
            <a:ext cx="5486399" cy="425053"/>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1" name="Google Shape;131;p26"/>
          <p:cNvSpPr>
            <a:spLocks noGrp="1"/>
          </p:cNvSpPr>
          <p:nvPr>
            <p:ph type="pic" idx="2"/>
          </p:nvPr>
        </p:nvSpPr>
        <p:spPr>
          <a:xfrm>
            <a:off x="1792288" y="459581"/>
            <a:ext cx="5486399" cy="3086099"/>
          </a:xfrm>
          <a:prstGeom prst="rect">
            <a:avLst/>
          </a:prstGeom>
          <a:noFill/>
          <a:ln>
            <a:noFill/>
          </a:ln>
        </p:spPr>
        <p:txBody>
          <a:bodyPr spcFirstLastPara="1" wrap="square" lIns="91425" tIns="91425" rIns="91425" bIns="91425" anchor="t" anchorCtr="0"/>
          <a:lstStyle>
            <a:lvl1pPr marR="0" lvl="0" algn="l" rtl="0">
              <a:lnSpc>
                <a:spcPct val="100000"/>
              </a:lnSpc>
              <a:spcBef>
                <a:spcPts val="640"/>
              </a:spcBef>
              <a:spcAft>
                <a:spcPts val="0"/>
              </a:spcAft>
              <a:buClr>
                <a:srgbClr val="92D050"/>
              </a:buClr>
              <a:buSzPts val="1400"/>
              <a:buFont typeface="Arial"/>
              <a:buNone/>
              <a:defRPr sz="3200" b="0" i="0" u="none" strike="noStrike" cap="none">
                <a:solidFill>
                  <a:schemeClr val="lt1"/>
                </a:solidFill>
                <a:latin typeface="Calibri"/>
                <a:ea typeface="Calibri"/>
                <a:cs typeface="Calibri"/>
                <a:sym typeface="Calibri"/>
              </a:defRPr>
            </a:lvl1pPr>
            <a:lvl2pPr marR="0" lvl="1" algn="l" rtl="0">
              <a:lnSpc>
                <a:spcPct val="100000"/>
              </a:lnSpc>
              <a:spcBef>
                <a:spcPts val="560"/>
              </a:spcBef>
              <a:spcAft>
                <a:spcPts val="0"/>
              </a:spcAft>
              <a:buClr>
                <a:srgbClr val="00B0F0"/>
              </a:buClr>
              <a:buSzPts val="1400"/>
              <a:buFont typeface="Arial"/>
              <a:buNone/>
              <a:defRPr sz="2800" b="0" i="0" u="none" strike="noStrike" cap="none">
                <a:solidFill>
                  <a:schemeClr val="lt1"/>
                </a:solidFill>
                <a:latin typeface="Calibri"/>
                <a:ea typeface="Calibri"/>
                <a:cs typeface="Calibri"/>
                <a:sym typeface="Calibri"/>
              </a:defRPr>
            </a:lvl2pPr>
            <a:lvl3pPr marR="0" lvl="2" algn="l" rtl="0">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3pPr>
            <a:lvl4pPr marR="0" lvl="3"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4pPr>
            <a:lvl5pPr marR="0" lvl="4"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5pPr>
            <a:lvl6pPr marR="0" lvl="5"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32" name="Google Shape;132;p26"/>
          <p:cNvSpPr txBox="1">
            <a:spLocks noGrp="1"/>
          </p:cNvSpPr>
          <p:nvPr>
            <p:ph type="body" idx="1"/>
          </p:nvPr>
        </p:nvSpPr>
        <p:spPr>
          <a:xfrm>
            <a:off x="1792288" y="4025503"/>
            <a:ext cx="5486399" cy="603647"/>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33" name="Google Shape;133;p26"/>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4" name="Google Shape;134;p26"/>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5" name="Google Shape;135;p26"/>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6"/>
        <p:cNvGrpSpPr/>
        <p:nvPr/>
      </p:nvGrpSpPr>
      <p:grpSpPr>
        <a:xfrm>
          <a:off x="0" y="0"/>
          <a:ext cx="0" cy="0"/>
          <a:chOff x="0" y="0"/>
          <a:chExt cx="0" cy="0"/>
        </a:xfrm>
      </p:grpSpPr>
      <p:sp>
        <p:nvSpPr>
          <p:cNvPr id="137" name="Google Shape;137;p27"/>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8" name="Google Shape;138;p27"/>
          <p:cNvSpPr txBox="1">
            <a:spLocks noGrp="1"/>
          </p:cNvSpPr>
          <p:nvPr>
            <p:ph type="body" idx="1"/>
          </p:nvPr>
        </p:nvSpPr>
        <p:spPr>
          <a:xfrm rot="5400000">
            <a:off x="2703240" y="-1248122"/>
            <a:ext cx="2739750" cy="7499176"/>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9" name="Google Shape;139;p27"/>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0" name="Google Shape;140;p27"/>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1" name="Google Shape;141;p27"/>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2"/>
        <p:cNvGrpSpPr/>
        <p:nvPr/>
      </p:nvGrpSpPr>
      <p:grpSpPr>
        <a:xfrm>
          <a:off x="0" y="0"/>
          <a:ext cx="0" cy="0"/>
          <a:chOff x="0" y="0"/>
          <a:chExt cx="0" cy="0"/>
        </a:xfrm>
      </p:grpSpPr>
      <p:sp>
        <p:nvSpPr>
          <p:cNvPr id="143" name="Google Shape;143;p28"/>
          <p:cNvSpPr txBox="1">
            <a:spLocks noGrp="1"/>
          </p:cNvSpPr>
          <p:nvPr>
            <p:ph type="title"/>
          </p:nvPr>
        </p:nvSpPr>
        <p:spPr>
          <a:xfrm rot="5400000">
            <a:off x="6012655" y="771525"/>
            <a:ext cx="3290888" cy="20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44" name="Google Shape;144;p28"/>
          <p:cNvSpPr txBox="1">
            <a:spLocks noGrp="1"/>
          </p:cNvSpPr>
          <p:nvPr>
            <p:ph type="body" idx="1"/>
          </p:nvPr>
        </p:nvSpPr>
        <p:spPr>
          <a:xfrm rot="5400000">
            <a:off x="1821656" y="-1209674"/>
            <a:ext cx="3290888" cy="6019799"/>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45" name="Google Shape;145;p28"/>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6" name="Google Shape;146;p28"/>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7" name="Google Shape;147;p28"/>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3"/>
        <p:cNvGrpSpPr/>
        <p:nvPr/>
      </p:nvGrpSpPr>
      <p:grpSpPr>
        <a:xfrm>
          <a:off x="0" y="0"/>
          <a:ext cx="0" cy="0"/>
          <a:chOff x="0" y="0"/>
          <a:chExt cx="0" cy="0"/>
        </a:xfrm>
      </p:grpSpPr>
      <p:sp>
        <p:nvSpPr>
          <p:cNvPr id="154" name="Google Shape;154;p30"/>
          <p:cNvSpPr txBox="1">
            <a:spLocks noGrp="1"/>
          </p:cNvSpPr>
          <p:nvPr>
            <p:ph type="ctrTitle"/>
          </p:nvPr>
        </p:nvSpPr>
        <p:spPr>
          <a:xfrm>
            <a:off x="755575" y="771550"/>
            <a:ext cx="7632900" cy="17283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48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55" name="Google Shape;155;p30"/>
          <p:cNvSpPr txBox="1">
            <a:spLocks noGrp="1"/>
          </p:cNvSpPr>
          <p:nvPr>
            <p:ph type="subTitle" idx="1"/>
          </p:nvPr>
        </p:nvSpPr>
        <p:spPr>
          <a:xfrm>
            <a:off x="755575" y="2571750"/>
            <a:ext cx="6400800" cy="13143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560"/>
              </a:spcBef>
              <a:spcAft>
                <a:spcPts val="0"/>
              </a:spcAft>
              <a:buClr>
                <a:srgbClr val="92D050"/>
              </a:buClr>
              <a:buSzPts val="2800"/>
              <a:buFont typeface="Arial"/>
              <a:buNone/>
              <a:defRPr sz="2800" b="0" i="0" u="none" strike="noStrike" cap="none">
                <a:solidFill>
                  <a:schemeClr val="lt1"/>
                </a:solidFill>
                <a:latin typeface="Calibri"/>
                <a:ea typeface="Calibri"/>
                <a:cs typeface="Calibri"/>
                <a:sym typeface="Calibri"/>
              </a:defRPr>
            </a:lvl1pPr>
            <a:lvl2pPr marL="457200" marR="0" lvl="1" indent="0" algn="ctr" rtl="0">
              <a:lnSpc>
                <a:spcPct val="100000"/>
              </a:lnSpc>
              <a:spcBef>
                <a:spcPts val="480"/>
              </a:spcBef>
              <a:spcAft>
                <a:spcPts val="0"/>
              </a:spcAft>
              <a:buClr>
                <a:srgbClr val="00B0F0"/>
              </a:buClr>
              <a:buSzPts val="2400"/>
              <a:buFont typeface="Arial"/>
              <a:buNone/>
              <a:defRPr sz="2400" b="0" i="0" u="none" strike="noStrike" cap="none">
                <a:solidFill>
                  <a:srgbClr val="888888"/>
                </a:solidFill>
                <a:latin typeface="Calibri"/>
                <a:ea typeface="Calibri"/>
                <a:cs typeface="Calibri"/>
                <a:sym typeface="Calibri"/>
              </a:defRPr>
            </a:lvl2pPr>
            <a:lvl3pPr marL="914400" marR="0" lvl="2"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3pPr>
            <a:lvl4pPr marL="1371600" marR="0" lvl="3"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4pPr>
            <a:lvl5pPr marL="1828800" marR="0" lvl="4"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5pPr>
            <a:lvl6pPr marL="2286000" marR="0" lvl="5"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2743200" marR="0" lvl="6"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200400" marR="0" lvl="7"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3657600" marR="0" lvl="8"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56" name="Google Shape;156;p30"/>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7" name="Google Shape;157;p30"/>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8" name="Google Shape;158;p30"/>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9"/>
        <p:cNvGrpSpPr/>
        <p:nvPr/>
      </p:nvGrpSpPr>
      <p:grpSpPr>
        <a:xfrm>
          <a:off x="0" y="0"/>
          <a:ext cx="0" cy="0"/>
          <a:chOff x="0" y="0"/>
          <a:chExt cx="0" cy="0"/>
        </a:xfrm>
      </p:grpSpPr>
      <p:sp>
        <p:nvSpPr>
          <p:cNvPr id="160" name="Google Shape;160;p31"/>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61" name="Google Shape;161;p31"/>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62" name="Google Shape;162;p31"/>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3" name="Google Shape;163;p31"/>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4" name="Google Shape;164;p31"/>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wo Content 1">
  <p:cSld name="Two Content 1">
    <p:bg>
      <p:bgPr>
        <a:blipFill rotWithShape="1">
          <a:blip r:embed="rId2">
            <a:alphaModFix/>
          </a:blip>
          <a:stretch>
            <a:fillRect/>
          </a:stretch>
        </a:blipFill>
        <a:effectLst/>
      </p:bgPr>
    </p:bg>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67" name="Google Shape;167;p32"/>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8" name="Google Shape;168;p3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9" name="Google Shape;169;p3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0" name="Google Shape;170;p32"/>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71" name="Google Shape;171;p32"/>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1">
    <p:bg>
      <p:bgPr>
        <a:blipFill rotWithShape="1">
          <a:blip r:embed="rId2">
            <a:alphaModFix/>
          </a:blip>
          <a:stretch>
            <a:fillRect/>
          </a:stretch>
        </a:blipFill>
        <a:effectLst/>
      </p:bgPr>
    </p:bg>
    <p:spTree>
      <p:nvGrpSpPr>
        <p:cNvPr id="1" name="Shape 172"/>
        <p:cNvGrpSpPr/>
        <p:nvPr/>
      </p:nvGrpSpPr>
      <p:grpSpPr>
        <a:xfrm>
          <a:off x="0" y="0"/>
          <a:ext cx="0" cy="0"/>
          <a:chOff x="0" y="0"/>
          <a:chExt cx="0" cy="0"/>
        </a:xfrm>
      </p:grpSpPr>
      <p:sp>
        <p:nvSpPr>
          <p:cNvPr id="173" name="Google Shape;173;p33"/>
          <p:cNvSpPr txBox="1">
            <a:spLocks noGrp="1"/>
          </p:cNvSpPr>
          <p:nvPr>
            <p:ph type="title"/>
          </p:nvPr>
        </p:nvSpPr>
        <p:spPr>
          <a:xfrm>
            <a:off x="457200" y="204787"/>
            <a:ext cx="3008400" cy="8715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74" name="Google Shape;174;p33"/>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75" name="Google Shape;175;p33"/>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76" name="Google Shape;176;p33"/>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7" name="Google Shape;177;p33"/>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8" name="Google Shape;178;p33"/>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79"/>
        <p:cNvGrpSpPr/>
        <p:nvPr/>
      </p:nvGrpSpPr>
      <p:grpSpPr>
        <a:xfrm>
          <a:off x="0" y="0"/>
          <a:ext cx="0" cy="0"/>
          <a:chOff x="0" y="0"/>
          <a:chExt cx="0" cy="0"/>
        </a:xfrm>
      </p:grpSpPr>
      <p:sp>
        <p:nvSpPr>
          <p:cNvPr id="180" name="Google Shape;180;p34"/>
          <p:cNvSpPr txBox="1">
            <a:spLocks noGrp="1"/>
          </p:cNvSpPr>
          <p:nvPr>
            <p:ph type="title"/>
          </p:nvPr>
        </p:nvSpPr>
        <p:spPr>
          <a:xfrm>
            <a:off x="457200" y="204786"/>
            <a:ext cx="3008400" cy="8715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81" name="Google Shape;181;p34"/>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2" name="Google Shape;182;p34"/>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83" name="Google Shape;183;p34"/>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84" name="Google Shape;184;p34"/>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85" name="Google Shape;185;p34"/>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186"/>
        <p:cNvGrpSpPr/>
        <p:nvPr/>
      </p:nvGrpSpPr>
      <p:grpSpPr>
        <a:xfrm>
          <a:off x="0" y="0"/>
          <a:ext cx="0" cy="0"/>
          <a:chOff x="0" y="0"/>
          <a:chExt cx="0" cy="0"/>
        </a:xfrm>
      </p:grpSpPr>
      <p:sp>
        <p:nvSpPr>
          <p:cNvPr id="187" name="Google Shape;187;p35"/>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88" name="Google Shape;188;p35"/>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9" name="Google Shape;189;p35"/>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0" name="Google Shape;190;p35"/>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1" name="Google Shape;191;p35"/>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2"/>
        <p:cNvGrpSpPr/>
        <p:nvPr/>
      </p:nvGrpSpPr>
      <p:grpSpPr>
        <a:xfrm>
          <a:off x="0" y="0"/>
          <a:ext cx="0" cy="0"/>
          <a:chOff x="0" y="0"/>
          <a:chExt cx="0" cy="0"/>
        </a:xfrm>
      </p:grpSpPr>
      <p:sp>
        <p:nvSpPr>
          <p:cNvPr id="193" name="Google Shape;193;p36"/>
          <p:cNvSpPr txBox="1">
            <a:spLocks noGrp="1"/>
          </p:cNvSpPr>
          <p:nvPr>
            <p:ph type="title"/>
          </p:nvPr>
        </p:nvSpPr>
        <p:spPr>
          <a:xfrm>
            <a:off x="467543" y="1608658"/>
            <a:ext cx="7772400" cy="10215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rgbClr val="00B0F0"/>
              </a:buClr>
              <a:buSzPts val="1400"/>
              <a:buFont typeface="Calibri"/>
              <a:buNone/>
              <a:defRPr sz="4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94" name="Google Shape;194;p36"/>
          <p:cNvSpPr txBox="1">
            <a:spLocks noGrp="1"/>
          </p:cNvSpPr>
          <p:nvPr>
            <p:ph type="body" idx="1"/>
          </p:nvPr>
        </p:nvSpPr>
        <p:spPr>
          <a:xfrm>
            <a:off x="467543" y="483518"/>
            <a:ext cx="7772400" cy="11250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00"/>
              </a:spcBef>
              <a:spcAft>
                <a:spcPts val="0"/>
              </a:spcAft>
              <a:buClr>
                <a:srgbClr val="92D050"/>
              </a:buClr>
              <a:buSzPts val="28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B0F0"/>
              </a:buClr>
              <a:buSzPts val="24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lnSpc>
                <a:spcPct val="100000"/>
              </a:lnSpc>
              <a:spcBef>
                <a:spcPts val="320"/>
              </a:spcBef>
              <a:spcAft>
                <a:spcPts val="0"/>
              </a:spcAft>
              <a:buClr>
                <a:srgbClr val="888888"/>
              </a:buClr>
              <a:buSzPts val="20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195" name="Google Shape;195;p36"/>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6" name="Google Shape;196;p36"/>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7" name="Google Shape;197;p36"/>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98"/>
        <p:cNvGrpSpPr/>
        <p:nvPr/>
      </p:nvGrpSpPr>
      <p:grpSpPr>
        <a:xfrm>
          <a:off x="0" y="0"/>
          <a:ext cx="0" cy="0"/>
          <a:chOff x="0" y="0"/>
          <a:chExt cx="0" cy="0"/>
        </a:xfrm>
      </p:grpSpPr>
      <p:sp>
        <p:nvSpPr>
          <p:cNvPr id="199" name="Google Shape;199;p37"/>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00" name="Google Shape;200;p37"/>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1" name="Google Shape;201;p37"/>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2" name="Google Shape;202;p37"/>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3" name="Google Shape;203;p37"/>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204" name="Google Shape;204;p37"/>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205"/>
        <p:cNvGrpSpPr/>
        <p:nvPr/>
      </p:nvGrpSpPr>
      <p:grpSpPr>
        <a:xfrm>
          <a:off x="0" y="0"/>
          <a:ext cx="0" cy="0"/>
          <a:chOff x="0" y="0"/>
          <a:chExt cx="0" cy="0"/>
        </a:xfrm>
      </p:grpSpPr>
      <p:sp>
        <p:nvSpPr>
          <p:cNvPr id="206" name="Google Shape;206;p38"/>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7" name="Google Shape;207;p38"/>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8" name="Google Shape;208;p38"/>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209"/>
        <p:cNvGrpSpPr/>
        <p:nvPr/>
      </p:nvGrpSpPr>
      <p:grpSpPr>
        <a:xfrm>
          <a:off x="0" y="0"/>
          <a:ext cx="0" cy="0"/>
          <a:chOff x="0" y="0"/>
          <a:chExt cx="0" cy="0"/>
        </a:xfrm>
      </p:grpSpPr>
      <p:sp>
        <p:nvSpPr>
          <p:cNvPr id="210" name="Google Shape;210;p39"/>
          <p:cNvSpPr txBox="1">
            <a:spLocks noGrp="1"/>
          </p:cNvSpPr>
          <p:nvPr>
            <p:ph type="body" idx="1"/>
          </p:nvPr>
        </p:nvSpPr>
        <p:spPr>
          <a:xfrm>
            <a:off x="4645026" y="1151334"/>
            <a:ext cx="4041900" cy="4797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211" name="Google Shape;211;p39"/>
          <p:cNvSpPr txBox="1">
            <a:spLocks noGrp="1"/>
          </p:cNvSpPr>
          <p:nvPr>
            <p:ph type="body" idx="2"/>
          </p:nvPr>
        </p:nvSpPr>
        <p:spPr>
          <a:xfrm>
            <a:off x="4645026" y="1631155"/>
            <a:ext cx="4041900" cy="29634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212" name="Google Shape;212;p3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3" name="Google Shape;213;p3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4" name="Google Shape;214;p39"/>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215" name="Google Shape;215;p3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16" name="Google Shape;216;p39"/>
          <p:cNvSpPr txBox="1">
            <a:spLocks noGrp="1"/>
          </p:cNvSpPr>
          <p:nvPr>
            <p:ph type="body" idx="3"/>
          </p:nvPr>
        </p:nvSpPr>
        <p:spPr>
          <a:xfrm>
            <a:off x="323528" y="1151334"/>
            <a:ext cx="4041900" cy="4797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217" name="Google Shape;217;p39"/>
          <p:cNvSpPr txBox="1">
            <a:spLocks noGrp="1"/>
          </p:cNvSpPr>
          <p:nvPr>
            <p:ph type="body" idx="4"/>
          </p:nvPr>
        </p:nvSpPr>
        <p:spPr>
          <a:xfrm>
            <a:off x="323528" y="1631155"/>
            <a:ext cx="4041900" cy="29634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8"/>
        <p:cNvGrpSpPr/>
        <p:nvPr/>
      </p:nvGrpSpPr>
      <p:grpSpPr>
        <a:xfrm>
          <a:off x="0" y="0"/>
          <a:ext cx="0" cy="0"/>
          <a:chOff x="0" y="0"/>
          <a:chExt cx="0" cy="0"/>
        </a:xfrm>
      </p:grpSpPr>
      <p:sp>
        <p:nvSpPr>
          <p:cNvPr id="219" name="Google Shape;219;p40"/>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20" name="Google Shape;220;p40"/>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1" name="Google Shape;221;p40"/>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2" name="Google Shape;222;p40"/>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23"/>
        <p:cNvGrpSpPr/>
        <p:nvPr/>
      </p:nvGrpSpPr>
      <p:grpSpPr>
        <a:xfrm>
          <a:off x="0" y="0"/>
          <a:ext cx="0" cy="0"/>
          <a:chOff x="0" y="0"/>
          <a:chExt cx="0" cy="0"/>
        </a:xfrm>
      </p:grpSpPr>
      <p:sp>
        <p:nvSpPr>
          <p:cNvPr id="224" name="Google Shape;224;p41"/>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5" name="Google Shape;225;p41"/>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6" name="Google Shape;226;p41"/>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27"/>
        <p:cNvGrpSpPr/>
        <p:nvPr/>
      </p:nvGrpSpPr>
      <p:grpSpPr>
        <a:xfrm>
          <a:off x="0" y="0"/>
          <a:ext cx="0" cy="0"/>
          <a:chOff x="0" y="0"/>
          <a:chExt cx="0" cy="0"/>
        </a:xfrm>
      </p:grpSpPr>
      <p:sp>
        <p:nvSpPr>
          <p:cNvPr id="228" name="Google Shape;228;p42"/>
          <p:cNvSpPr txBox="1">
            <a:spLocks noGrp="1"/>
          </p:cNvSpPr>
          <p:nvPr>
            <p:ph type="title"/>
          </p:nvPr>
        </p:nvSpPr>
        <p:spPr>
          <a:xfrm>
            <a:off x="1792288" y="3600450"/>
            <a:ext cx="5486400" cy="4251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29" name="Google Shape;229;p42"/>
          <p:cNvSpPr>
            <a:spLocks noGrp="1"/>
          </p:cNvSpPr>
          <p:nvPr>
            <p:ph type="pic" idx="2"/>
          </p:nvPr>
        </p:nvSpPr>
        <p:spPr>
          <a:xfrm>
            <a:off x="1792288" y="459581"/>
            <a:ext cx="5486400" cy="30861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640"/>
              </a:spcBef>
              <a:spcAft>
                <a:spcPts val="0"/>
              </a:spcAft>
              <a:buClr>
                <a:srgbClr val="92D050"/>
              </a:buClr>
              <a:buSzPts val="1400"/>
              <a:buFont typeface="Arial"/>
              <a:buNone/>
              <a:defRPr sz="3200" b="0" i="0" u="none" strike="noStrike" cap="none">
                <a:solidFill>
                  <a:schemeClr val="lt1"/>
                </a:solidFill>
                <a:latin typeface="Calibri"/>
                <a:ea typeface="Calibri"/>
                <a:cs typeface="Calibri"/>
                <a:sym typeface="Calibri"/>
              </a:defRPr>
            </a:lvl1pPr>
            <a:lvl2pPr marL="457200" marR="0" lvl="1" indent="0" algn="l" rtl="0">
              <a:lnSpc>
                <a:spcPct val="100000"/>
              </a:lnSpc>
              <a:spcBef>
                <a:spcPts val="560"/>
              </a:spcBef>
              <a:spcAft>
                <a:spcPts val="0"/>
              </a:spcAft>
              <a:buClr>
                <a:srgbClr val="00B0F0"/>
              </a:buClr>
              <a:buSzPts val="1400"/>
              <a:buFont typeface="Arial"/>
              <a:buNone/>
              <a:defRPr sz="2800" b="0" i="0" u="none" strike="noStrike" cap="none">
                <a:solidFill>
                  <a:schemeClr val="lt1"/>
                </a:solidFill>
                <a:latin typeface="Calibri"/>
                <a:ea typeface="Calibri"/>
                <a:cs typeface="Calibri"/>
                <a:sym typeface="Calibri"/>
              </a:defRPr>
            </a:lvl2pPr>
            <a:lvl3pPr marL="914400" marR="0" lvl="2" indent="0" algn="l" rtl="0">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3pPr>
            <a:lvl4pPr marL="1371600" marR="0" lvl="3"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4pPr>
            <a:lvl5pPr marL="1828800" marR="0" lvl="4"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5pPr>
            <a:lvl6pPr marL="2286000" marR="0" lvl="5"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230" name="Google Shape;230;p42"/>
          <p:cNvSpPr txBox="1">
            <a:spLocks noGrp="1"/>
          </p:cNvSpPr>
          <p:nvPr>
            <p:ph type="body" idx="1"/>
          </p:nvPr>
        </p:nvSpPr>
        <p:spPr>
          <a:xfrm>
            <a:off x="1792288" y="4025503"/>
            <a:ext cx="5486400" cy="6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231" name="Google Shape;231;p4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2" name="Google Shape;232;p4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3" name="Google Shape;233;p42"/>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34"/>
        <p:cNvGrpSpPr/>
        <p:nvPr/>
      </p:nvGrpSpPr>
      <p:grpSpPr>
        <a:xfrm>
          <a:off x="0" y="0"/>
          <a:ext cx="0" cy="0"/>
          <a:chOff x="0" y="0"/>
          <a:chExt cx="0" cy="0"/>
        </a:xfrm>
      </p:grpSpPr>
      <p:sp>
        <p:nvSpPr>
          <p:cNvPr id="235" name="Google Shape;235;p43"/>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36" name="Google Shape;236;p43"/>
          <p:cNvSpPr txBox="1">
            <a:spLocks noGrp="1"/>
          </p:cNvSpPr>
          <p:nvPr>
            <p:ph type="body" idx="1"/>
          </p:nvPr>
        </p:nvSpPr>
        <p:spPr>
          <a:xfrm rot="5400000">
            <a:off x="2703203" y="-1248009"/>
            <a:ext cx="2739900" cy="74991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37" name="Google Shape;237;p43"/>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8" name="Google Shape;238;p43"/>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9" name="Google Shape;239;p43"/>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40"/>
        <p:cNvGrpSpPr/>
        <p:nvPr/>
      </p:nvGrpSpPr>
      <p:grpSpPr>
        <a:xfrm>
          <a:off x="0" y="0"/>
          <a:ext cx="0" cy="0"/>
          <a:chOff x="0" y="0"/>
          <a:chExt cx="0" cy="0"/>
        </a:xfrm>
      </p:grpSpPr>
      <p:sp>
        <p:nvSpPr>
          <p:cNvPr id="241" name="Google Shape;241;p44"/>
          <p:cNvSpPr txBox="1">
            <a:spLocks noGrp="1"/>
          </p:cNvSpPr>
          <p:nvPr>
            <p:ph type="title"/>
          </p:nvPr>
        </p:nvSpPr>
        <p:spPr>
          <a:xfrm rot="5400000">
            <a:off x="6012599" y="771581"/>
            <a:ext cx="3291000" cy="20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42" name="Google Shape;242;p44"/>
          <p:cNvSpPr txBox="1">
            <a:spLocks noGrp="1"/>
          </p:cNvSpPr>
          <p:nvPr>
            <p:ph type="body" idx="1"/>
          </p:nvPr>
        </p:nvSpPr>
        <p:spPr>
          <a:xfrm rot="5400000">
            <a:off x="1821600" y="-1209619"/>
            <a:ext cx="3291000" cy="60198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43" name="Google Shape;243;p44"/>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44" name="Google Shape;244;p44"/>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45" name="Google Shape;245;p44"/>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1.jpg"/><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image" Target="../media/image1.jpg"/><Relationship Id="rId2" Type="http://schemas.openxmlformats.org/officeDocument/2006/relationships/slideLayout" Target="../slideLayouts/slideLayout28.xml"/><Relationship Id="rId16" Type="http://schemas.openxmlformats.org/officeDocument/2006/relationships/theme" Target="../theme/theme3.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23528" y="1200150"/>
            <a:ext cx="8363272"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148"/>
        <p:cNvGrpSpPr/>
        <p:nvPr/>
      </p:nvGrpSpPr>
      <p:grpSpPr>
        <a:xfrm>
          <a:off x="0" y="0"/>
          <a:ext cx="0" cy="0"/>
          <a:chOff x="0" y="0"/>
          <a:chExt cx="0" cy="0"/>
        </a:xfrm>
      </p:grpSpPr>
      <p:sp>
        <p:nvSpPr>
          <p:cNvPr id="149" name="Google Shape;149;p2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50" name="Google Shape;150;p29"/>
          <p:cNvSpPr txBox="1">
            <a:spLocks noGrp="1"/>
          </p:cNvSpPr>
          <p:nvPr>
            <p:ph type="body" idx="1"/>
          </p:nvPr>
        </p:nvSpPr>
        <p:spPr>
          <a:xfrm>
            <a:off x="323528" y="1200150"/>
            <a:ext cx="83634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51" name="Google Shape;151;p2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2" name="Google Shape;152;p2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9.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5"/>
          <p:cNvSpPr txBox="1">
            <a:spLocks noGrp="1"/>
          </p:cNvSpPr>
          <p:nvPr>
            <p:ph type="ctrTitle"/>
          </p:nvPr>
        </p:nvSpPr>
        <p:spPr>
          <a:xfrm>
            <a:off x="755575" y="771550"/>
            <a:ext cx="7632900" cy="1728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Workplace Health &amp; Safety</a:t>
            </a:r>
            <a:endParaRPr dirty="0">
              <a:latin typeface="Roboto"/>
              <a:ea typeface="Roboto"/>
              <a:cs typeface="Roboto"/>
              <a:sym typeface="Roboto"/>
            </a:endParaRPr>
          </a:p>
          <a:p>
            <a:pPr lvl="0"/>
            <a:r>
              <a:rPr lang="en-GB" dirty="0">
                <a:latin typeface="Roboto"/>
                <a:ea typeface="Roboto"/>
                <a:cs typeface="Roboto"/>
                <a:sym typeface="Roboto"/>
              </a:rPr>
              <a:t>Assessment 1</a:t>
            </a:r>
            <a:r>
              <a:rPr lang="en-AU" dirty="0">
                <a:latin typeface="Roboto"/>
                <a:ea typeface="Roboto"/>
                <a:cs typeface="Roboto"/>
                <a:sym typeface="Roboto"/>
              </a:rPr>
              <a:t> - Game Art </a:t>
            </a:r>
            <a:endParaRPr dirty="0">
              <a:latin typeface="Roboto"/>
              <a:ea typeface="Roboto"/>
              <a:cs typeface="Roboto"/>
              <a:sym typeface="Roboto"/>
            </a:endParaRPr>
          </a:p>
          <a:p>
            <a:pPr marL="0" marR="0" lvl="0" indent="0" algn="l" rtl="0">
              <a:lnSpc>
                <a:spcPct val="100000"/>
              </a:lnSpc>
              <a:spcBef>
                <a:spcPts val="0"/>
              </a:spcBef>
              <a:spcAft>
                <a:spcPts val="0"/>
              </a:spcAft>
              <a:buClr>
                <a:srgbClr val="00B0F0"/>
              </a:buClr>
              <a:buSzPts val="1400"/>
              <a:buFont typeface="Calibri"/>
              <a:buNone/>
            </a:pPr>
            <a:endParaRPr dirty="0">
              <a:latin typeface="Roboto"/>
              <a:ea typeface="Roboto"/>
              <a:cs typeface="Roboto"/>
              <a:sym typeface="Roboto"/>
            </a:endParaRPr>
          </a:p>
        </p:txBody>
      </p:sp>
      <p:sp>
        <p:nvSpPr>
          <p:cNvPr id="251" name="Google Shape;251;p45"/>
          <p:cNvSpPr txBox="1"/>
          <p:nvPr/>
        </p:nvSpPr>
        <p:spPr>
          <a:xfrm>
            <a:off x="755575" y="4226300"/>
            <a:ext cx="5523900" cy="409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C0504D"/>
              </a:buClr>
              <a:buSzPts val="1400"/>
              <a:buFont typeface="Roboto"/>
              <a:buNone/>
            </a:pPr>
            <a:r>
              <a:rPr lang="en-GB" sz="1400" b="0" i="0" u="none" strike="noStrike" cap="none" dirty="0">
                <a:solidFill>
                  <a:srgbClr val="C0504D"/>
                </a:solidFill>
                <a:latin typeface="Roboto"/>
                <a:ea typeface="Roboto"/>
                <a:cs typeface="Roboto"/>
                <a:sym typeface="Roboto"/>
              </a:rPr>
              <a:t>DUE DATE: 09/04/21</a:t>
            </a:r>
            <a:endParaRPr sz="1400" b="0" i="0" u="none" strike="noStrike" cap="none" dirty="0">
              <a:solidFill>
                <a:srgbClr val="000000"/>
              </a:solidFill>
              <a:latin typeface="Arial"/>
              <a:ea typeface="Arial"/>
              <a:cs typeface="Arial"/>
              <a:sym typeface="Arial"/>
            </a:endParaRPr>
          </a:p>
        </p:txBody>
      </p:sp>
      <p:sp>
        <p:nvSpPr>
          <p:cNvPr id="252" name="Google Shape;252;p45"/>
          <p:cNvSpPr txBox="1"/>
          <p:nvPr/>
        </p:nvSpPr>
        <p:spPr>
          <a:xfrm>
            <a:off x="755575" y="2571750"/>
            <a:ext cx="6400800" cy="13143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GB" sz="2400" dirty="0">
                <a:solidFill>
                  <a:srgbClr val="92D050"/>
                </a:solidFill>
                <a:latin typeface="Roboto"/>
                <a:ea typeface="Roboto"/>
                <a:cs typeface="Roboto"/>
                <a:sym typeface="Roboto"/>
              </a:rPr>
              <a:t>Benjamin Scott</a:t>
            </a:r>
            <a:endParaRPr sz="2800" dirty="0">
              <a:solidFill>
                <a:srgbClr val="FFFFFF"/>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6"/>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sz="3600" b="0" i="0" u="none" strike="noStrike" cap="none">
                <a:solidFill>
                  <a:srgbClr val="00B0F0"/>
                </a:solidFill>
                <a:latin typeface="Roboto"/>
                <a:ea typeface="Roboto"/>
                <a:cs typeface="Roboto"/>
                <a:sym typeface="Roboto"/>
              </a:rPr>
              <a:t>Introduction</a:t>
            </a:r>
            <a:endParaRPr sz="3600" b="0" i="0" u="none" strike="noStrike" cap="none">
              <a:solidFill>
                <a:srgbClr val="00B0F0"/>
              </a:solidFill>
              <a:latin typeface="Calibri"/>
              <a:ea typeface="Calibri"/>
              <a:cs typeface="Calibri"/>
              <a:sym typeface="Calibri"/>
            </a:endParaRPr>
          </a:p>
        </p:txBody>
      </p:sp>
      <p:sp>
        <p:nvSpPr>
          <p:cNvPr id="258" name="Google Shape;258;p46"/>
          <p:cNvSpPr txBox="1">
            <a:spLocks noGrp="1"/>
          </p:cNvSpPr>
          <p:nvPr>
            <p:ph type="body" idx="1"/>
          </p:nvPr>
        </p:nvSpPr>
        <p:spPr>
          <a:xfrm>
            <a:off x="323528" y="1063375"/>
            <a:ext cx="8064900" cy="339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GB" sz="900" b="1" i="0" u="none" strike="noStrike" cap="none" dirty="0">
                <a:solidFill>
                  <a:srgbClr val="D9D9D9"/>
                </a:solidFill>
                <a:latin typeface="Roboto"/>
                <a:ea typeface="Roboto"/>
                <a:cs typeface="Roboto"/>
                <a:sym typeface="Roboto"/>
              </a:rPr>
              <a:t>Introduction:</a:t>
            </a:r>
            <a:endParaRPr sz="900" b="1" i="0" u="none" strike="noStrike" cap="none" dirty="0">
              <a:solidFill>
                <a:srgbClr val="D9D9D9"/>
              </a:solidFill>
              <a:latin typeface="Roboto"/>
              <a:ea typeface="Roboto"/>
              <a:cs typeface="Roboto"/>
              <a:sym typeface="Roboto"/>
            </a:endParaRPr>
          </a:p>
          <a:p>
            <a:pPr marL="0" indent="0">
              <a:spcBef>
                <a:spcPts val="0"/>
              </a:spcBef>
              <a:buClr>
                <a:srgbClr val="B7B7B7"/>
              </a:buClr>
              <a:buSzPts val="900"/>
              <a:buNone/>
            </a:pPr>
            <a:r>
              <a:rPr lang="en-GB" sz="900" dirty="0">
                <a:solidFill>
                  <a:srgbClr val="B7B7B7"/>
                </a:solidFill>
                <a:latin typeface="Roboto"/>
                <a:ea typeface="Roboto"/>
                <a:cs typeface="Roboto"/>
                <a:sym typeface="Roboto"/>
              </a:rPr>
              <a:t>This assessment will examine the process of writing a WHS management plan for a fictional game studio, in line with the provided scenario. </a:t>
            </a:r>
            <a:br>
              <a:rPr lang="en-GB" sz="900" dirty="0">
                <a:solidFill>
                  <a:srgbClr val="B7B7B7"/>
                </a:solidFill>
                <a:latin typeface="Roboto"/>
                <a:ea typeface="Roboto"/>
                <a:cs typeface="Roboto"/>
                <a:sym typeface="Roboto"/>
              </a:rPr>
            </a:br>
            <a:r>
              <a:rPr lang="en-US" sz="900" dirty="0">
                <a:solidFill>
                  <a:srgbClr val="B7B7B7"/>
                </a:solidFill>
                <a:latin typeface="Roboto"/>
                <a:ea typeface="Roboto"/>
                <a:cs typeface="Roboto"/>
                <a:sym typeface="Roboto"/>
              </a:rPr>
              <a:t>The provided brief is designed to collect all the evidence of competency you require for this subject. Following an alternative brief and/or presenting additional evidence of competency needs to be negotiated with your teacher.</a:t>
            </a:r>
          </a:p>
          <a:p>
            <a:pPr marL="0" indent="0">
              <a:spcBef>
                <a:spcPts val="0"/>
              </a:spcBef>
              <a:buClr>
                <a:srgbClr val="B7B7B7"/>
              </a:buClr>
              <a:buSzPts val="900"/>
              <a:buNone/>
            </a:pPr>
            <a:endParaRPr lang="en-US" sz="900" dirty="0">
              <a:solidFill>
                <a:srgbClr val="B7B7B7"/>
              </a:solidFill>
              <a:latin typeface="Roboto"/>
              <a:ea typeface="Roboto"/>
              <a:cs typeface="Roboto"/>
              <a:sym typeface="Roboto"/>
            </a:endParaRPr>
          </a:p>
          <a:p>
            <a:pPr marL="0" lvl="0" indent="0" rtl="0">
              <a:spcBef>
                <a:spcPts val="518"/>
              </a:spcBef>
              <a:spcAft>
                <a:spcPts val="0"/>
              </a:spcAft>
              <a:buClr>
                <a:srgbClr val="92D050"/>
              </a:buClr>
              <a:buSzPts val="1000"/>
              <a:buFont typeface="Arial"/>
              <a:buNone/>
            </a:pPr>
            <a:r>
              <a:rPr lang="en-GB" sz="900" b="1" dirty="0">
                <a:solidFill>
                  <a:srgbClr val="D9D9D9"/>
                </a:solidFill>
                <a:latin typeface="Roboto"/>
                <a:ea typeface="Roboto"/>
                <a:cs typeface="Roboto"/>
                <a:sym typeface="Roboto"/>
              </a:rPr>
              <a:t>The assessment will include:</a:t>
            </a:r>
            <a:endParaRPr sz="900" b="1" dirty="0">
              <a:solidFill>
                <a:srgbClr val="D9D9D9"/>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Analysing a scenario.</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Identifying WHS responsibilities.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Conducting hazard and risk assessments.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Implementing WHS control measures.</a:t>
            </a: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Evaluating control measures.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Planning WHS Training.</a:t>
            </a:r>
          </a:p>
          <a:p>
            <a:pPr marL="342900" indent="-228600">
              <a:lnSpc>
                <a:spcPct val="115000"/>
              </a:lnSpc>
              <a:spcBef>
                <a:spcPts val="0"/>
              </a:spcBef>
              <a:buClr>
                <a:srgbClr val="00B0F0"/>
              </a:buClr>
              <a:buSzPts val="900"/>
              <a:buFont typeface="Roboto"/>
              <a:buChar char="•"/>
            </a:pPr>
            <a:r>
              <a:rPr lang="en-US" sz="900" dirty="0">
                <a:solidFill>
                  <a:schemeClr val="bg1">
                    <a:lumMod val="75000"/>
                  </a:schemeClr>
                </a:solidFill>
                <a:latin typeface="Roboto"/>
                <a:ea typeface="Roboto"/>
                <a:cs typeface="Roboto"/>
                <a:sym typeface="Roboto"/>
              </a:rPr>
              <a:t>Observing and maintaining healthy work practices.</a:t>
            </a:r>
          </a:p>
          <a:p>
            <a:pPr marL="114300" indent="0">
              <a:lnSpc>
                <a:spcPct val="115000"/>
              </a:lnSpc>
              <a:spcBef>
                <a:spcPts val="0"/>
              </a:spcBef>
              <a:buClr>
                <a:srgbClr val="00B0F0"/>
              </a:buClr>
              <a:buSzPts val="900"/>
              <a:buNone/>
            </a:pPr>
            <a:endParaRPr sz="900" dirty="0">
              <a:solidFill>
                <a:srgbClr val="B7B7B7"/>
              </a:solidFill>
              <a:latin typeface="Roboto"/>
              <a:ea typeface="Roboto"/>
              <a:cs typeface="Roboto"/>
              <a:sym typeface="Roboto"/>
            </a:endParaRPr>
          </a:p>
          <a:p>
            <a:pPr marL="0" lvl="0" indent="0" rtl="0">
              <a:spcBef>
                <a:spcPts val="518"/>
              </a:spcBef>
              <a:spcAft>
                <a:spcPts val="0"/>
              </a:spcAft>
              <a:buClr>
                <a:schemeClr val="dk1"/>
              </a:buClr>
              <a:buSzPts val="1000"/>
              <a:buFont typeface="Arial"/>
              <a:buNone/>
            </a:pPr>
            <a:r>
              <a:rPr lang="en-GB" sz="900" b="1" dirty="0">
                <a:solidFill>
                  <a:srgbClr val="D9D9D9"/>
                </a:solidFill>
                <a:latin typeface="Roboto"/>
                <a:ea typeface="Roboto"/>
                <a:cs typeface="Roboto"/>
                <a:sym typeface="Roboto"/>
              </a:rPr>
              <a:t>The assessment instructions:</a:t>
            </a:r>
            <a:endParaRPr sz="900" dirty="0">
              <a:solidFill>
                <a:schemeClr val="dk1"/>
              </a:solidFill>
              <a:latin typeface="Roboto"/>
              <a:ea typeface="Roboto"/>
              <a:cs typeface="Roboto"/>
              <a:sym typeface="Roboto"/>
            </a:endParaRPr>
          </a:p>
          <a:p>
            <a:pPr marL="342900" lvl="0" indent="-228600" rtl="0">
              <a:spcBef>
                <a:spcPts val="518"/>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All sections marked in </a:t>
            </a:r>
            <a:r>
              <a:rPr lang="en-GB" sz="900" dirty="0">
                <a:solidFill>
                  <a:srgbClr val="92D050"/>
                </a:solidFill>
                <a:latin typeface="Roboto"/>
                <a:ea typeface="Roboto"/>
                <a:cs typeface="Roboto"/>
                <a:sym typeface="Roboto"/>
              </a:rPr>
              <a:t>green</a:t>
            </a:r>
            <a:r>
              <a:rPr lang="en-GB" sz="900" dirty="0">
                <a:solidFill>
                  <a:srgbClr val="B7B7B7"/>
                </a:solidFill>
                <a:latin typeface="Roboto"/>
                <a:ea typeface="Roboto"/>
                <a:cs typeface="Roboto"/>
                <a:sym typeface="Roboto"/>
              </a:rPr>
              <a:t> must be edited/filled out by each student. Be sure to replace “Student Name” on the first slide and include your name in the document filename.</a:t>
            </a:r>
            <a:endParaRPr sz="900" dirty="0">
              <a:solidFill>
                <a:srgbClr val="B7B7B7"/>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7"/>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Scenario</a:t>
            </a:r>
            <a:r>
              <a:rPr lang="en-GB" sz="3600" b="0" i="0" u="none" strike="noStrike" cap="none" dirty="0">
                <a:solidFill>
                  <a:srgbClr val="00B0F0"/>
                </a:solidFill>
                <a:latin typeface="Roboto"/>
                <a:ea typeface="Roboto"/>
                <a:cs typeface="Roboto"/>
                <a:sym typeface="Roboto"/>
              </a:rPr>
              <a:t>|</a:t>
            </a:r>
            <a:r>
              <a:rPr lang="en-GB" sz="3000" b="0" i="0" u="none" strike="noStrike" cap="none" dirty="0">
                <a:solidFill>
                  <a:srgbClr val="8CB3E3"/>
                </a:solidFill>
                <a:latin typeface="Roboto"/>
                <a:ea typeface="Roboto"/>
                <a:cs typeface="Roboto"/>
                <a:sym typeface="Roboto"/>
              </a:rPr>
              <a:t>VR Game </a:t>
            </a:r>
            <a:r>
              <a:rPr lang="en-GB" sz="3000" dirty="0">
                <a:solidFill>
                  <a:srgbClr val="8CB3E3"/>
                </a:solidFill>
                <a:latin typeface="Roboto"/>
                <a:ea typeface="Roboto"/>
                <a:cs typeface="Roboto"/>
                <a:sym typeface="Roboto"/>
              </a:rPr>
              <a:t>D</a:t>
            </a:r>
            <a:r>
              <a:rPr lang="en-GB" sz="3000" b="0" i="0" u="none" strike="noStrike" cap="none" dirty="0">
                <a:solidFill>
                  <a:srgbClr val="8CB3E3"/>
                </a:solidFill>
                <a:latin typeface="Roboto"/>
                <a:ea typeface="Roboto"/>
                <a:cs typeface="Roboto"/>
                <a:sym typeface="Roboto"/>
              </a:rPr>
              <a:t>emo</a:t>
            </a:r>
            <a:endParaRPr sz="3600" b="0" i="0" u="none" strike="noStrike" cap="none" dirty="0">
              <a:solidFill>
                <a:srgbClr val="00B0F0"/>
              </a:solidFill>
              <a:latin typeface="Calibri"/>
              <a:ea typeface="Calibri"/>
              <a:cs typeface="Calibri"/>
              <a:sym typeface="Calibri"/>
            </a:endParaRPr>
          </a:p>
        </p:txBody>
      </p:sp>
      <p:sp>
        <p:nvSpPr>
          <p:cNvPr id="264" name="Google Shape;264;p47"/>
          <p:cNvSpPr txBox="1">
            <a:spLocks noGrp="1"/>
          </p:cNvSpPr>
          <p:nvPr>
            <p:ph type="body" idx="1"/>
          </p:nvPr>
        </p:nvSpPr>
        <p:spPr>
          <a:xfrm>
            <a:off x="323525" y="1063375"/>
            <a:ext cx="4741800" cy="36324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Clr>
                <a:schemeClr val="dk1"/>
              </a:buClr>
              <a:buSzPts val="2800"/>
              <a:buFont typeface="Arial"/>
              <a:buNone/>
            </a:pPr>
            <a:r>
              <a:rPr lang="en-GB" sz="900" b="1" i="0" u="none" strike="noStrike" cap="none" dirty="0">
                <a:solidFill>
                  <a:srgbClr val="D9D9D9"/>
                </a:solidFill>
                <a:latin typeface="Roboto"/>
                <a:ea typeface="Roboto"/>
                <a:cs typeface="Roboto"/>
                <a:sym typeface="Roboto"/>
              </a:rPr>
              <a:t>Overview:</a:t>
            </a:r>
            <a:endParaRPr sz="900" b="0" i="0" u="none" strike="noStrike" cap="none"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You are the manager of a small studio “IntenseVR Games” who have been invited to demonstrate your new multiplayer Virtual Reality game demo at the GamesRock convention.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lvl="0" indent="0" rtl="0">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Your game is a full VR competitive multiplayer, fast paced action, sci-fi, horror game which allows the player to use melee attacks as well as jump, duck and dodge.</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It is 48 hours until showtime and there are still a lot of bugs to sort out back at the studio and your team will need as much time as they can get to fix them all.</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booth needs to be delivered and set up 12 hours before the doors open, this will</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Involve the studio manager taking a team of 3-4 to construct the heavy framework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for the booth and setup all the equipment, which includes:</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PC’s. </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60inch OLED Display screens.</a:t>
            </a:r>
            <a:endParaRPr sz="900" dirty="0">
              <a:solidFill>
                <a:srgbClr val="B7B7B7"/>
              </a:solidFill>
              <a:latin typeface="Roboto"/>
              <a:ea typeface="Roboto"/>
              <a:cs typeface="Roboto"/>
              <a:sym typeface="Roboto"/>
            </a:endParaRPr>
          </a:p>
          <a:p>
            <a:pPr marL="457200" lvl="0" indent="-285750" rtl="0">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Overhead lights.</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Sound system.</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VR play areas.</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game will be periodically demonstrated by outsourced promotion company models in high action competitive matches as well as non-competitive sessions for the general public to play.</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all ages event runs until 10pm, pack down is to be completed by midnight.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There will be food and drink at the venue and areas must be kept clean at all times.</a:t>
            </a:r>
            <a:endParaRPr sz="2400" b="0" i="0" u="none" strike="noStrike" cap="none" dirty="0">
              <a:solidFill>
                <a:srgbClr val="00B0F0"/>
              </a:solidFill>
              <a:latin typeface="Calibri"/>
              <a:ea typeface="Calibri"/>
              <a:cs typeface="Calibri"/>
              <a:sym typeface="Calibri"/>
            </a:endParaRPr>
          </a:p>
        </p:txBody>
      </p:sp>
      <p:pic>
        <p:nvPicPr>
          <p:cNvPr id="265" name="Google Shape;265;p47"/>
          <p:cNvPicPr preferRelativeResize="0"/>
          <p:nvPr/>
        </p:nvPicPr>
        <p:blipFill>
          <a:blip r:embed="rId3">
            <a:alphaModFix/>
          </a:blip>
          <a:stretch>
            <a:fillRect/>
          </a:stretch>
        </p:blipFill>
        <p:spPr>
          <a:xfrm>
            <a:off x="5167925" y="1141774"/>
            <a:ext cx="3325500" cy="2217000"/>
          </a:xfrm>
          <a:prstGeom prst="roundRect">
            <a:avLst>
              <a:gd name="adj" fmla="val 5844"/>
            </a:avLst>
          </a:prstGeom>
          <a:noFill/>
          <a:ln w="28575" cap="flat" cmpd="sng">
            <a:solidFill>
              <a:srgbClr val="00B0F0"/>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8"/>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rgbClr val="00B0F0"/>
              </a:buClr>
              <a:buSzPts val="1400"/>
              <a:buFont typeface="Calibri"/>
              <a:buNone/>
            </a:pPr>
            <a:r>
              <a:rPr lang="en-GB">
                <a:latin typeface="Roboto"/>
                <a:ea typeface="Roboto"/>
                <a:cs typeface="Roboto"/>
                <a:sym typeface="Roboto"/>
              </a:rPr>
              <a:t>Health &amp; Safety|</a:t>
            </a:r>
            <a:r>
              <a:rPr lang="en-GB" sz="3000">
                <a:solidFill>
                  <a:srgbClr val="8CB3E3"/>
                </a:solidFill>
                <a:latin typeface="Roboto"/>
                <a:ea typeface="Roboto"/>
                <a:cs typeface="Roboto"/>
                <a:sym typeface="Roboto"/>
              </a:rPr>
              <a:t>Hazard list</a:t>
            </a:r>
            <a:endParaRPr sz="3000"/>
          </a:p>
        </p:txBody>
      </p:sp>
      <p:sp>
        <p:nvSpPr>
          <p:cNvPr id="271" name="Google Shape;271;p48"/>
          <p:cNvSpPr txBox="1">
            <a:spLocks noGrp="1"/>
          </p:cNvSpPr>
          <p:nvPr>
            <p:ph type="body" idx="1"/>
          </p:nvPr>
        </p:nvSpPr>
        <p:spPr>
          <a:xfrm>
            <a:off x="361350" y="1447075"/>
            <a:ext cx="8421300" cy="33321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Mechanical: </a:t>
            </a:r>
            <a:r>
              <a:rPr lang="en-GB" sz="900" b="1" dirty="0">
                <a:solidFill>
                  <a:schemeClr val="bg1"/>
                </a:solidFill>
                <a:latin typeface="Roboto"/>
                <a:ea typeface="Roboto"/>
                <a:cs typeface="Roboto"/>
                <a:sym typeface="Roboto"/>
              </a:rPr>
              <a:t>Loose wires can be a trip hazard. When the team has to set up all the equipment and heavy framework they need to make sure everything is fully functional like the pallet jacks and other machinery to assist in the heavy framework. making sure all equipment is properly installed. Not trying to move heavy framework without mechanical assistance. Picking up a heavily load incorrectly and lastly making sure not to leave and tools out because it can be a trip hazard.</a:t>
            </a:r>
            <a:endParaRPr lang="en-GB"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indent="0">
              <a:spcBef>
                <a:spcPts val="0"/>
              </a:spcBef>
              <a:buClr>
                <a:schemeClr val="dk1"/>
              </a:buClr>
              <a:buSzPts val="1100"/>
              <a:buNone/>
            </a:pPr>
            <a:r>
              <a:rPr lang="en-GB" sz="900" b="1" dirty="0">
                <a:solidFill>
                  <a:srgbClr val="92D050"/>
                </a:solidFill>
                <a:latin typeface="Roboto"/>
                <a:ea typeface="Roboto"/>
                <a:cs typeface="Roboto"/>
                <a:sym typeface="Roboto"/>
              </a:rPr>
              <a:t>Physical:</a:t>
            </a:r>
            <a:r>
              <a:rPr lang="en-AU" sz="900" b="1" dirty="0">
                <a:solidFill>
                  <a:schemeClr val="bg1"/>
                </a:solidFill>
                <a:latin typeface="Roboto"/>
                <a:ea typeface="Roboto"/>
                <a:cs typeface="Roboto"/>
                <a:sym typeface="Roboto"/>
              </a:rPr>
              <a:t>the overhead lights that were setup could fall on someone causing Physical damage to them, Another Physical hazard would be when giving the player the ability to melee attack in game they have a chance of actually swing their arm and hitting the person next to them. They do have VR play areas so making sure only 1 person is in them will prevent this. People with heart issues playing a VR Horror game have a high risk of having heart issues. Another is eyesore, because your eyes are so close to the screen in VR this causes eye strain. Make sure each player doesn’t play for to long. Having 60 inch OLED display screen can create eye strain if the brightness it to high, the screen isn’t tilted correctly and isn’t to close to people.</a:t>
            </a: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Chemical: </a:t>
            </a:r>
            <a:r>
              <a:rPr lang="en-GB" sz="900" b="1" dirty="0">
                <a:solidFill>
                  <a:schemeClr val="bg1"/>
                </a:solidFill>
                <a:latin typeface="Roboto"/>
                <a:ea typeface="Roboto"/>
                <a:cs typeface="Roboto"/>
                <a:sym typeface="Roboto"/>
              </a:rPr>
              <a:t>the cleaners could leave their equipment out because they may have forgotten them. if knocked over it could spill on someone. Another example would be someone's spilt a drink and the cleaners is using harsh chemicals like bleach etc it could spill on someone or the ground meaning if people are near by they could start to have trouble breathing from the smell in the air. When setting up the booth they could have painted it. The fresh paint could give off a vapour.</a:t>
            </a: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AU" sz="900" b="1" dirty="0">
                <a:solidFill>
                  <a:srgbClr val="92D050"/>
                </a:solidFill>
                <a:latin typeface="Roboto"/>
                <a:ea typeface="Roboto"/>
                <a:cs typeface="Roboto"/>
                <a:sym typeface="Roboto"/>
              </a:rPr>
              <a:t>Psychological: </a:t>
            </a:r>
            <a:r>
              <a:rPr lang="en-AU" sz="900" b="1" dirty="0">
                <a:solidFill>
                  <a:schemeClr val="bg1"/>
                </a:solidFill>
                <a:latin typeface="Roboto"/>
                <a:ea typeface="Roboto"/>
                <a:cs typeface="Roboto"/>
                <a:sym typeface="Roboto"/>
              </a:rPr>
              <a:t>the team members would have a lot of stress trying to beat the deadline while still having many bugs to fix. If they don’t meet the deadline they could be bullied and or left with the lack of satisfaction for the job that they did. They could also be left with no recognition for the hard work they did. Testing the game out over and over to make sure it works could leave to repetitive work. Having strobing lights could cause seizers so Letting people know there will be flashing in the game to prevent people with epilepsy from hurting themselves.   </a:t>
            </a:r>
            <a:endParaRPr lang="en-AU"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Electrical: </a:t>
            </a:r>
            <a:r>
              <a:rPr lang="en-GB" sz="900" b="1" dirty="0">
                <a:solidFill>
                  <a:schemeClr val="bg1"/>
                </a:solidFill>
                <a:latin typeface="Roboto"/>
                <a:ea typeface="Roboto"/>
                <a:cs typeface="Roboto"/>
                <a:sym typeface="Roboto"/>
              </a:rPr>
              <a:t>Food and drink is allowed in the convention so there is a great risk of someone spilling their drink on anything electrical including the pc’s and VR gear. This could create a spark causing a fire hazard. Another electrical hazard would be malfunction, any wires or electrical components could create an electrical fire. Putting a device that heats up and putting it near something flammable and ignoring it could cause the flammable item to burn. Having a booth means limited power outlets making sure not to overload them will prevent the risk of an electric shock.</a:t>
            </a:r>
            <a:r>
              <a:rPr lang="en-GB" sz="900" b="1" dirty="0">
                <a:solidFill>
                  <a:srgbClr val="D9D9D9"/>
                </a:solidFill>
                <a:latin typeface="Roboto"/>
                <a:ea typeface="Roboto"/>
                <a:cs typeface="Roboto"/>
                <a:sym typeface="Roboto"/>
              </a:rPr>
              <a:t> </a:t>
            </a:r>
            <a:endParaRPr sz="900" dirty="0">
              <a:solidFill>
                <a:srgbClr val="92D050"/>
              </a:solidFill>
              <a:latin typeface="Roboto"/>
              <a:ea typeface="Roboto"/>
              <a:cs typeface="Roboto"/>
              <a:sym typeface="Roboto"/>
            </a:endParaRPr>
          </a:p>
          <a:p>
            <a:pPr marL="0" lvl="0" indent="0" rtl="0">
              <a:spcBef>
                <a:spcPts val="0"/>
              </a:spcBef>
              <a:spcAft>
                <a:spcPts val="0"/>
              </a:spcAft>
              <a:buClr>
                <a:srgbClr val="92D050"/>
              </a:buClr>
              <a:buSzPts val="2800"/>
              <a:buFont typeface="Arial"/>
              <a:buNone/>
            </a:pPr>
            <a:endParaRPr sz="900" dirty="0">
              <a:solidFill>
                <a:srgbClr val="92D05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2800"/>
              <a:buFont typeface="Arial"/>
              <a:buNone/>
            </a:pPr>
            <a:endParaRPr sz="900" dirty="0">
              <a:solidFill>
                <a:srgbClr val="92D05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2800"/>
              <a:buFont typeface="Arial"/>
              <a:buNone/>
            </a:pPr>
            <a:r>
              <a:rPr lang="en-GB" sz="900" dirty="0">
                <a:solidFill>
                  <a:srgbClr val="92D050"/>
                </a:solidFill>
                <a:latin typeface="Roboto"/>
                <a:ea typeface="Roboto"/>
                <a:cs typeface="Roboto"/>
                <a:sym typeface="Roboto"/>
              </a:rPr>
              <a:t> </a:t>
            </a:r>
            <a:endParaRPr sz="900" dirty="0">
              <a:latin typeface="Roboto"/>
              <a:ea typeface="Roboto"/>
              <a:cs typeface="Roboto"/>
              <a:sym typeface="Roboto"/>
            </a:endParaRPr>
          </a:p>
        </p:txBody>
      </p:sp>
      <p:sp>
        <p:nvSpPr>
          <p:cNvPr id="272" name="Google Shape;272;p48"/>
          <p:cNvSpPr txBox="1"/>
          <p:nvPr/>
        </p:nvSpPr>
        <p:spPr>
          <a:xfrm>
            <a:off x="351775" y="1063375"/>
            <a:ext cx="8242800" cy="3837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a:solidFill>
                  <a:srgbClr val="B7B7B7"/>
                </a:solidFill>
                <a:latin typeface="Roboto"/>
                <a:ea typeface="Roboto"/>
                <a:cs typeface="Roboto"/>
                <a:sym typeface="Roboto"/>
              </a:rPr>
              <a:t>As part of a class discussion, list any potential hazards which could arise in the provided scenario.</a:t>
            </a:r>
            <a:endParaRPr sz="2800">
              <a:solidFill>
                <a:srgbClr val="FFFFFF"/>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9"/>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rgbClr val="00B0F0"/>
              </a:buClr>
              <a:buSzPts val="1400"/>
              <a:buFont typeface="Calibri"/>
              <a:buNone/>
            </a:pPr>
            <a:r>
              <a:rPr lang="en-GB">
                <a:latin typeface="Roboto"/>
                <a:ea typeface="Roboto"/>
                <a:cs typeface="Roboto"/>
                <a:sym typeface="Roboto"/>
              </a:rPr>
              <a:t>Health &amp; Safety|</a:t>
            </a:r>
            <a:r>
              <a:rPr lang="en-GB" sz="3000">
                <a:solidFill>
                  <a:srgbClr val="8CB3E3"/>
                </a:solidFill>
                <a:latin typeface="Roboto"/>
                <a:ea typeface="Roboto"/>
                <a:cs typeface="Roboto"/>
                <a:sym typeface="Roboto"/>
              </a:rPr>
              <a:t>WHS Management Plan</a:t>
            </a:r>
            <a:endParaRPr sz="3000"/>
          </a:p>
        </p:txBody>
      </p:sp>
      <p:sp>
        <p:nvSpPr>
          <p:cNvPr id="278" name="Google Shape;278;p49"/>
          <p:cNvSpPr txBox="1"/>
          <p:nvPr/>
        </p:nvSpPr>
        <p:spPr>
          <a:xfrm>
            <a:off x="351775" y="1063375"/>
            <a:ext cx="8242800" cy="3837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a:solidFill>
                  <a:srgbClr val="B7B7B7"/>
                </a:solidFill>
                <a:latin typeface="Roboto"/>
                <a:ea typeface="Roboto"/>
                <a:cs typeface="Roboto"/>
                <a:sym typeface="Roboto"/>
              </a:rPr>
              <a:t>Utilising the above scenario complete all sections of the provided WHS management plan.</a:t>
            </a:r>
            <a:endParaRPr sz="2800">
              <a:solidFill>
                <a:srgbClr val="FFFFFF"/>
              </a:solidFill>
              <a:latin typeface="Calibri"/>
              <a:ea typeface="Calibri"/>
              <a:cs typeface="Calibri"/>
              <a:sym typeface="Calibri"/>
            </a:endParaRPr>
          </a:p>
        </p:txBody>
      </p:sp>
      <p:pic>
        <p:nvPicPr>
          <p:cNvPr id="279" name="Google Shape;279;p49"/>
          <p:cNvPicPr preferRelativeResize="0"/>
          <p:nvPr/>
        </p:nvPicPr>
        <p:blipFill>
          <a:blip r:embed="rId3">
            <a:alphaModFix/>
          </a:blip>
          <a:stretch>
            <a:fillRect/>
          </a:stretch>
        </p:blipFill>
        <p:spPr>
          <a:xfrm>
            <a:off x="428175" y="1556100"/>
            <a:ext cx="3018600" cy="3089700"/>
          </a:xfrm>
          <a:prstGeom prst="roundRect">
            <a:avLst>
              <a:gd name="adj" fmla="val 3877"/>
            </a:avLst>
          </a:prstGeom>
          <a:noFill/>
          <a:ln w="28575" cap="flat" cmpd="sng">
            <a:solidFill>
              <a:srgbClr val="00B0F0"/>
            </a:solidFill>
            <a:prstDash val="solid"/>
            <a:round/>
            <a:headEnd type="none" w="sm" len="sm"/>
            <a:tailEnd type="none" w="sm" len="sm"/>
          </a:ln>
        </p:spPr>
      </p:pic>
      <p:pic>
        <p:nvPicPr>
          <p:cNvPr id="280" name="Google Shape;280;p49"/>
          <p:cNvPicPr preferRelativeResize="0"/>
          <p:nvPr/>
        </p:nvPicPr>
        <p:blipFill>
          <a:blip r:embed="rId4">
            <a:alphaModFix/>
          </a:blip>
          <a:stretch>
            <a:fillRect/>
          </a:stretch>
        </p:blipFill>
        <p:spPr>
          <a:xfrm>
            <a:off x="3688925" y="1556100"/>
            <a:ext cx="3018600" cy="3104700"/>
          </a:xfrm>
          <a:prstGeom prst="roundRect">
            <a:avLst>
              <a:gd name="adj" fmla="val 3997"/>
            </a:avLst>
          </a:prstGeom>
          <a:noFill/>
          <a:ln w="28575" cap="flat" cmpd="sng">
            <a:solidFill>
              <a:srgbClr val="00B0F0"/>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50"/>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Workplace Health &amp; </a:t>
            </a:r>
            <a:r>
              <a:rPr lang="en-GB" dirty="0" err="1">
                <a:latin typeface="Roboto"/>
                <a:ea typeface="Roboto"/>
                <a:cs typeface="Roboto"/>
                <a:sym typeface="Roboto"/>
              </a:rPr>
              <a:t>Safety</a:t>
            </a:r>
            <a:r>
              <a:rPr lang="en-GB" sz="3600" b="0" i="0" u="none" strike="noStrike" cap="none" dirty="0" err="1">
                <a:solidFill>
                  <a:srgbClr val="00B0F0"/>
                </a:solidFill>
                <a:latin typeface="Roboto"/>
                <a:ea typeface="Roboto"/>
                <a:cs typeface="Roboto"/>
                <a:sym typeface="Roboto"/>
              </a:rPr>
              <a:t>|</a:t>
            </a:r>
            <a:r>
              <a:rPr lang="en-GB" sz="3000" b="0" i="0" u="none" strike="noStrike" cap="none" dirty="0" err="1">
                <a:solidFill>
                  <a:srgbClr val="8CB3E3"/>
                </a:solidFill>
                <a:latin typeface="Roboto"/>
                <a:ea typeface="Roboto"/>
                <a:cs typeface="Roboto"/>
                <a:sym typeface="Roboto"/>
              </a:rPr>
              <a:t>Submission</a:t>
            </a:r>
            <a:endParaRPr dirty="0"/>
          </a:p>
        </p:txBody>
      </p:sp>
      <p:sp>
        <p:nvSpPr>
          <p:cNvPr id="286" name="Google Shape;286;p50"/>
          <p:cNvSpPr txBox="1">
            <a:spLocks noGrp="1"/>
          </p:cNvSpPr>
          <p:nvPr>
            <p:ph type="body" idx="1"/>
          </p:nvPr>
        </p:nvSpPr>
        <p:spPr>
          <a:xfrm>
            <a:off x="869150" y="1063375"/>
            <a:ext cx="7519200" cy="3394500"/>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i="0" u="none" strike="noStrike" cap="none" dirty="0">
                <a:solidFill>
                  <a:srgbClr val="B7B7B7"/>
                </a:solidFill>
                <a:latin typeface="Roboto"/>
                <a:ea typeface="Roboto"/>
                <a:cs typeface="Roboto"/>
                <a:sym typeface="Roboto"/>
              </a:rPr>
              <a:t>The following files must be uploaded to Canvas for assessment. All submitted files must adhere to the provided naming conventions.</a:t>
            </a:r>
          </a:p>
          <a:p>
            <a:pPr marL="0" indent="0">
              <a:spcBef>
                <a:spcPts val="0"/>
              </a:spcBef>
              <a:buNone/>
            </a:pPr>
            <a:endParaRPr lang="en-US" sz="900" dirty="0">
              <a:solidFill>
                <a:srgbClr val="B7B7B7"/>
              </a:solidFill>
              <a:latin typeface="Roboto"/>
              <a:ea typeface="Roboto"/>
              <a:cs typeface="Roboto"/>
              <a:sym typeface="Roboto"/>
            </a:endParaRPr>
          </a:p>
          <a:p>
            <a:pPr marL="0" indent="0">
              <a:spcBef>
                <a:spcPts val="0"/>
              </a:spcBef>
              <a:buNone/>
            </a:pPr>
            <a:endParaRPr lang="en-US" sz="900" dirty="0">
              <a:solidFill>
                <a:srgbClr val="B7B7B7"/>
              </a:solidFill>
              <a:latin typeface="Roboto"/>
              <a:ea typeface="Roboto"/>
              <a:cs typeface="Roboto"/>
              <a:sym typeface="Roboto"/>
            </a:endParaRPr>
          </a:p>
          <a:p>
            <a:pPr marL="0" indent="0">
              <a:spcBef>
                <a:spcPts val="0"/>
              </a:spcBef>
              <a:buNone/>
            </a:pPr>
            <a:endParaRPr sz="900" dirty="0">
              <a:solidFill>
                <a:srgbClr val="B7B7B7"/>
              </a:solidFill>
              <a:latin typeface="Roboto"/>
              <a:ea typeface="Roboto"/>
              <a:cs typeface="Roboto"/>
              <a:sym typeface="Roboto"/>
            </a:endParaRPr>
          </a:p>
          <a:p>
            <a:pPr marL="0" marR="0" lvl="0" indent="0" algn="l" rtl="0">
              <a:lnSpc>
                <a:spcPct val="100000"/>
              </a:lnSpc>
              <a:spcBef>
                <a:spcPts val="280"/>
              </a:spcBef>
              <a:spcAft>
                <a:spcPts val="0"/>
              </a:spcAft>
              <a:buClr>
                <a:srgbClr val="92D050"/>
              </a:buClr>
              <a:buSzPts val="2800"/>
              <a:buFont typeface="Arial"/>
              <a:buNone/>
            </a:pPr>
            <a:r>
              <a:rPr lang="en-GB" sz="900" b="1" dirty="0">
                <a:solidFill>
                  <a:srgbClr val="D9D9D9"/>
                </a:solidFill>
                <a:latin typeface="Roboto"/>
                <a:ea typeface="Roboto"/>
                <a:cs typeface="Roboto"/>
                <a:sym typeface="Roboto"/>
              </a:rPr>
              <a:t>WHS Management Plan:</a:t>
            </a:r>
            <a:endParaRPr sz="900" dirty="0">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WHS Management plan </a:t>
            </a:r>
          </a:p>
          <a:p>
            <a:pPr marL="0" lvl="0" indent="0" rtl="0">
              <a:spcBef>
                <a:spcPts val="280"/>
              </a:spcBef>
              <a:spcAft>
                <a:spcPts val="0"/>
              </a:spcAft>
              <a:buClr>
                <a:srgbClr val="92D050"/>
              </a:buClr>
              <a:buSzPts val="2800"/>
              <a:buFont typeface="Arial"/>
              <a:buNone/>
            </a:pPr>
            <a:r>
              <a:rPr lang="en-GB" sz="900" dirty="0">
                <a:solidFill>
                  <a:srgbClr val="92D050"/>
                </a:solidFill>
                <a:latin typeface="Roboto"/>
                <a:ea typeface="Roboto"/>
                <a:cs typeface="Roboto"/>
                <a:sym typeface="Roboto"/>
              </a:rPr>
              <a:t>BenjaminScott_</a:t>
            </a:r>
            <a:r>
              <a:rPr lang="en-GB" sz="900" dirty="0">
                <a:solidFill>
                  <a:srgbClr val="00B0F0"/>
                </a:solidFill>
                <a:latin typeface="Roboto"/>
                <a:ea typeface="Roboto"/>
                <a:cs typeface="Roboto"/>
                <a:sym typeface="Roboto"/>
              </a:rPr>
              <a:t>HealthAndSafety_WHSManagementPlan</a:t>
            </a:r>
            <a:r>
              <a:rPr lang="en-GB" sz="900" i="0" u="none" strike="noStrike" cap="none" dirty="0">
                <a:solidFill>
                  <a:srgbClr val="00B0F0"/>
                </a:solidFill>
                <a:latin typeface="Roboto"/>
                <a:ea typeface="Roboto"/>
                <a:cs typeface="Roboto"/>
                <a:sym typeface="Roboto"/>
              </a:rPr>
              <a:t>.</a:t>
            </a:r>
            <a:r>
              <a:rPr lang="en-GB" sz="900" dirty="0">
                <a:solidFill>
                  <a:srgbClr val="00B0F0"/>
                </a:solidFill>
                <a:latin typeface="Roboto"/>
                <a:ea typeface="Roboto"/>
                <a:cs typeface="Roboto"/>
                <a:sym typeface="Roboto"/>
              </a:rPr>
              <a:t>doc</a:t>
            </a:r>
            <a:endParaRPr sz="900" b="1" dirty="0">
              <a:solidFill>
                <a:srgbClr val="D9D9D9"/>
              </a:solidFill>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US" sz="900" b="1" dirty="0">
                <a:solidFill>
                  <a:srgbClr val="D9D9D9"/>
                </a:solidFill>
                <a:latin typeface="Roboto"/>
                <a:ea typeface="Roboto"/>
                <a:cs typeface="Roboto"/>
                <a:sym typeface="Roboto"/>
              </a:rPr>
              <a:t>Workbook:</a:t>
            </a:r>
            <a:endParaRPr lang="en-US" sz="900" dirty="0">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US" sz="900" dirty="0">
                <a:solidFill>
                  <a:srgbClr val="B7B7B7"/>
                </a:solidFill>
                <a:latin typeface="Roboto"/>
                <a:ea typeface="Roboto"/>
                <a:cs typeface="Roboto"/>
                <a:sym typeface="Roboto"/>
              </a:rPr>
              <a:t>The assessment workbook.</a:t>
            </a:r>
            <a:endParaRPr lang="en-US" sz="900" dirty="0">
              <a:latin typeface="Roboto"/>
              <a:ea typeface="Roboto"/>
              <a:cs typeface="Roboto"/>
              <a:sym typeface="Roboto"/>
            </a:endParaRPr>
          </a:p>
          <a:p>
            <a:pPr marL="0" lvl="0" indent="0">
              <a:spcBef>
                <a:spcPts val="280"/>
              </a:spcBef>
              <a:buNone/>
            </a:pPr>
            <a:r>
              <a:rPr lang="en-GB" sz="900" dirty="0">
                <a:solidFill>
                  <a:srgbClr val="00B0F0"/>
                </a:solidFill>
                <a:latin typeface="Roboto"/>
                <a:ea typeface="Roboto"/>
                <a:cs typeface="Roboto"/>
                <a:sym typeface="Roboto"/>
              </a:rPr>
              <a:t>2021_HealthAndSafety_</a:t>
            </a:r>
            <a:r>
              <a:rPr lang="en-GB" sz="900" dirty="0">
                <a:solidFill>
                  <a:srgbClr val="92D050"/>
                </a:solidFill>
                <a:latin typeface="Roboto"/>
                <a:ea typeface="Roboto"/>
                <a:cs typeface="Roboto"/>
                <a:sym typeface="Roboto"/>
              </a:rPr>
              <a:t> BenjaminScott</a:t>
            </a:r>
            <a:r>
              <a:rPr lang="en-GB" sz="900" dirty="0">
                <a:solidFill>
                  <a:srgbClr val="00B0F0"/>
                </a:solidFill>
                <a:latin typeface="Roboto"/>
                <a:ea typeface="Roboto"/>
                <a:cs typeface="Roboto"/>
                <a:sym typeface="Roboto"/>
              </a:rPr>
              <a:t>.pptx</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2400" i="0" u="none" strike="noStrike" cap="none" dirty="0">
                <a:solidFill>
                  <a:srgbClr val="00B0F0"/>
                </a:solidFill>
                <a:latin typeface="Roboto"/>
                <a:ea typeface="Roboto"/>
                <a:cs typeface="Roboto"/>
                <a:sym typeface="Roboto"/>
              </a:rPr>
              <a:t> </a:t>
            </a:r>
            <a:endParaRPr dirty="0">
              <a:latin typeface="Roboto"/>
              <a:ea typeface="Roboto"/>
              <a:cs typeface="Roboto"/>
              <a:sym typeface="Roboto"/>
            </a:endParaRPr>
          </a:p>
        </p:txBody>
      </p:sp>
      <p:sp>
        <p:nvSpPr>
          <p:cNvPr id="287" name="Google Shape;287;p50"/>
          <p:cNvSpPr txBox="1"/>
          <p:nvPr/>
        </p:nvSpPr>
        <p:spPr>
          <a:xfrm>
            <a:off x="471725" y="1764600"/>
            <a:ext cx="309000" cy="294300"/>
          </a:xfrm>
          <a:prstGeom prst="rect">
            <a:avLst/>
          </a:prstGeom>
          <a:solidFill>
            <a:srgbClr val="EFEFEF"/>
          </a:solidFill>
          <a:ln w="19050" cap="flat" cmpd="sng">
            <a:solidFill>
              <a:srgbClr val="00B0F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F497D"/>
              </a:solidFill>
              <a:latin typeface="Roboto"/>
              <a:ea typeface="Roboto"/>
              <a:cs typeface="Roboto"/>
              <a:sym typeface="Roboto"/>
            </a:endParaRPr>
          </a:p>
        </p:txBody>
      </p:sp>
      <p:sp>
        <p:nvSpPr>
          <p:cNvPr id="288" name="Google Shape;288;p50"/>
          <p:cNvSpPr txBox="1"/>
          <p:nvPr/>
        </p:nvSpPr>
        <p:spPr>
          <a:xfrm>
            <a:off x="471725" y="2277450"/>
            <a:ext cx="309000" cy="294300"/>
          </a:xfrm>
          <a:prstGeom prst="rect">
            <a:avLst/>
          </a:prstGeom>
          <a:solidFill>
            <a:srgbClr val="EFEFEF"/>
          </a:solidFill>
          <a:ln w="19050" cap="flat" cmpd="sng">
            <a:solidFill>
              <a:srgbClr val="00B0F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F497D"/>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1">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92D050"/>
      </a:hlink>
      <a:folHlink>
        <a:srgbClr val="92D05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1">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6F4542A8E7DD640B3BC4F081D67BD17" ma:contentTypeVersion="15" ma:contentTypeDescription="Create a new document." ma:contentTypeScope="" ma:versionID="be47ee978ec73359d6b553e59e8f171a">
  <xsd:schema xmlns:xsd="http://www.w3.org/2001/XMLSchema" xmlns:xs="http://www.w3.org/2001/XMLSchema" xmlns:p="http://schemas.microsoft.com/office/2006/metadata/properties" xmlns:ns2="6ac566f0-206d-4bc5-bcec-ce830458d3f1" xmlns:ns3="4ba0a89f-8d28-45b8-8c8a-cf56563c9d8a" targetNamespace="http://schemas.microsoft.com/office/2006/metadata/properties" ma:root="true" ma:fieldsID="d984919627bd7c44d9094aa4c9dacac4" ns2:_="" ns3:_="">
    <xsd:import namespace="6ac566f0-206d-4bc5-bcec-ce830458d3f1"/>
    <xsd:import namespace="4ba0a89f-8d28-45b8-8c8a-cf56563c9d8a"/>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OCR" minOccurs="0"/>
                <xsd:element ref="ns2:MediaServiceEventHashCode" minOccurs="0"/>
                <xsd:element ref="ns2:MediaServiceGenerationTime" minOccurs="0"/>
                <xsd:element ref="ns2:Sesh" minOccurs="0"/>
                <xsd:element ref="ns2:MediaServiceLocatio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ac566f0-206d-4bc5-bcec-ce830458d3f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Sesh" ma:index="17" nillable="true" ma:displayName="Sesh" ma:format="Dropdown" ma:internalName="Sesh" ma:percentage="FALSE">
      <xsd:simpleType>
        <xsd:restriction base="dms:Number"/>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ba0a89f-8d28-45b8-8c8a-cf56563c9d8a"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esh xmlns="6ac566f0-206d-4bc5-bcec-ce830458d3f1" xsi:nil="true"/>
  </documentManagement>
</p:properties>
</file>

<file path=customXml/itemProps1.xml><?xml version="1.0" encoding="utf-8"?>
<ds:datastoreItem xmlns:ds="http://schemas.openxmlformats.org/officeDocument/2006/customXml" ds:itemID="{BD184B1E-3B4A-4DC1-A9CC-137231BF51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ac566f0-206d-4bc5-bcec-ce830458d3f1"/>
    <ds:schemaRef ds:uri="4ba0a89f-8d28-45b8-8c8a-cf56563c9d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A4702B9-8519-42B9-B90E-9F919860CE79}">
  <ds:schemaRefs>
    <ds:schemaRef ds:uri="http://schemas.microsoft.com/sharepoint/v3/contenttype/forms"/>
  </ds:schemaRefs>
</ds:datastoreItem>
</file>

<file path=customXml/itemProps3.xml><?xml version="1.0" encoding="utf-8"?>
<ds:datastoreItem xmlns:ds="http://schemas.openxmlformats.org/officeDocument/2006/customXml" ds:itemID="{FAF45DE6-B5C7-42DE-A340-632CFB8BCC69}">
  <ds:schemaRefs>
    <ds:schemaRef ds:uri="6ac566f0-206d-4bc5-bcec-ce830458d3f1"/>
    <ds:schemaRef ds:uri="4ba0a89f-8d28-45b8-8c8a-cf56563c9d8a"/>
    <ds:schemaRef ds:uri="http://www.w3.org/XML/1998/namespace"/>
    <ds:schemaRef ds:uri="http://purl.org/dc/dcmitype/"/>
    <ds:schemaRef ds:uri="http://schemas.microsoft.com/office/2006/metadata/properties"/>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767</TotalTime>
  <Words>1040</Words>
  <Application>Microsoft Office PowerPoint</Application>
  <PresentationFormat>On-screen Show (16:9)</PresentationFormat>
  <Paragraphs>68</Paragraphs>
  <Slides>6</Slides>
  <Notes>6</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6</vt:i4>
      </vt:variant>
    </vt:vector>
  </HeadingPairs>
  <TitlesOfParts>
    <vt:vector size="12" baseType="lpstr">
      <vt:lpstr>Arial</vt:lpstr>
      <vt:lpstr>Roboto</vt:lpstr>
      <vt:lpstr>Calibri</vt:lpstr>
      <vt:lpstr>Simple Light</vt:lpstr>
      <vt:lpstr>Office Theme1</vt:lpstr>
      <vt:lpstr>Office Theme1</vt:lpstr>
      <vt:lpstr>Workplace Health &amp; Safety Assessment 1 - Game Art  </vt:lpstr>
      <vt:lpstr>Introduction</vt:lpstr>
      <vt:lpstr>Scenario|VR Game Demo</vt:lpstr>
      <vt:lpstr>Health &amp; Safety|Hazard list</vt:lpstr>
      <vt:lpstr>Health &amp; Safety|WHS Management Plan</vt:lpstr>
      <vt:lpstr>Workplace Health &amp; Safety|Submission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Workplace Health &amp; Safety Assessment 1</dc:title>
  <dc:creator>Benjamin Scott</dc:creator>
  <cp:lastModifiedBy>Benjamin Scott</cp:lastModifiedBy>
  <cp:revision>31</cp:revision>
  <dcterms:modified xsi:type="dcterms:W3CDTF">2021-04-09T06:13:37Z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0x01010016F4542A8E7DD640B3BC4F081D67BD17</vt:lpwstr>
  </property>
</Properties>
</file>